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sldIdLst>
    <p:sldId id="256" r:id="rId2"/>
    <p:sldId id="292" r:id="rId3"/>
    <p:sldId id="269" r:id="rId4"/>
    <p:sldId id="257" r:id="rId5"/>
    <p:sldId id="291" r:id="rId6"/>
    <p:sldId id="270" r:id="rId7"/>
    <p:sldId id="271" r:id="rId8"/>
    <p:sldId id="259" r:id="rId9"/>
    <p:sldId id="277" r:id="rId10"/>
    <p:sldId id="265" r:id="rId11"/>
    <p:sldId id="279" r:id="rId12"/>
    <p:sldId id="260" r:id="rId13"/>
    <p:sldId id="267" r:id="rId14"/>
    <p:sldId id="268" r:id="rId15"/>
    <p:sldId id="275" r:id="rId16"/>
    <p:sldId id="261" r:id="rId17"/>
    <p:sldId id="274" r:id="rId18"/>
    <p:sldId id="290" r:id="rId19"/>
    <p:sldId id="276" r:id="rId20"/>
    <p:sldId id="272" r:id="rId21"/>
    <p:sldId id="273" r:id="rId22"/>
    <p:sldId id="266" r:id="rId23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25" autoAdjust="0"/>
    <p:restoredTop sz="0" autoAdjust="0"/>
  </p:normalViewPr>
  <p:slideViewPr>
    <p:cSldViewPr snapToGrid="0">
      <p:cViewPr varScale="1">
        <p:scale>
          <a:sx n="169" d="100"/>
          <a:sy n="169" d="100"/>
        </p:scale>
        <p:origin x="192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1BD1-E345-F842-87D5-8E9DA4748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097B9-CC72-DF4B-94AC-881DB607D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5A580-DF78-9346-A326-D3EB7A7C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22A1-1FAE-7A46-90F1-75D86EED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E6048-3A68-8943-A14E-FECA2B13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8F24-DA94-8544-8334-58069774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A1AD2-B60A-FC49-B9C0-2CED8DE4B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F563-080C-F847-862A-3394D66D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4984E-635C-9448-953F-D7861A86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9D566-2AD7-0D44-964D-F8A10F49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3A22D-6D78-BD40-A60F-7B24F0ED6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1D97C-27E1-F44A-85B8-D4246F299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B8A00-BC4E-7745-B9DC-C58A55AF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96AFB-822B-A940-8B32-FE838652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25BF-4935-FF4D-A4F0-A82F0A6D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77A92-0DB2-9B48-9D96-99372A5D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C1AD-5501-FD4E-BA3C-FED8613A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7FD4-B63D-B549-A1AE-2229478B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C66F-6FB8-0148-A89F-682CEF03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E612-737D-314A-9B31-3CC3B01F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3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BC72-FD67-9447-8D55-B97EF7B3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25A0D-283D-0348-B42E-666F43947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0FAE-0A77-CA4E-A8D7-D2BFE74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1A8E-E1C2-1643-91D9-5FD9C6B9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96C8A-C3B0-354C-A2D8-9EB3068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46F6-44DF-0242-A200-3E62E1D0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40C32-255B-6940-A4D0-CEF8C4E0F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CBEB3-9D64-E144-99FD-1B81CF6C9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C3E46-B25E-674D-ABBE-BB97646D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78A78-FE0D-4F4D-BD84-CB881F00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AEB7-BF42-5C4C-9FAA-886134F8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6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4CB9-4D52-A842-822C-13566D93F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9C7C2-74D4-3F40-AE0A-C868C9F3B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6523D-5688-AC41-A76D-465DBAF49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93773-42AA-4A46-926A-61BCD735A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A5735-2BD7-8E45-9664-DCC4FBCBB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B0FF0-BA12-6F47-8627-EE915838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6773C-FDD5-154C-A007-1DAAFF89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F9619-A32D-034C-A0B5-3D1EE5F3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3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50A8-BB87-3E40-A7ED-8792C68F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97370-7BC7-AC45-ACE4-17307D78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C7E8A-5771-C54A-BE9C-757F8B09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B4246-317A-444E-8BBC-4D8B66BD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3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62C8D-B564-1848-81C6-1DCFC57A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C0F66-0B04-DA45-BCE4-D4BB14A9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09AE7-DF09-6C45-A852-66B12CBD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8F76-DD7C-DC46-8C56-071332E7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31E10-66F9-A448-8F4D-E60E3FC70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8A945-53AE-B44C-8618-EF035285C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A04E5-EA5F-DF4E-9BB2-9A1BC553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3C8DA-3396-FA41-98C7-13FB2851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2E903-1E95-6047-A8D5-D4AF01C5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8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6589-E80A-8A4F-A740-1F9F50C8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18191-5A23-D04F-917D-A8CBFD0B1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117EB-991E-B641-87DF-F3552935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C4100-9B30-D246-9C57-A8745E298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C1943-2618-C342-A6FD-0B9D81AB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57CF3-A05A-1640-8433-B155E6D3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6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B3FBE-369F-5B47-A571-A4368313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789AD-DE5E-E34B-9829-E81D26131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333C-293C-924E-8D6F-9BC7EA58E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795B-AB5E-4435-B939-551197C918DA}" type="datetimeFigureOut">
              <a:rPr lang="en-US" smtClean="0"/>
              <a:pPr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46F30-0D4A-4943-9EEC-8F83C0A25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0C09C-CAC3-DA4A-B805-84D1A0AD7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A400A-7097-4EC2-A9A2-06DE14E96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healthalliance@cwsan.org" TargetMode="External"/><Relationship Id="rId3" Type="http://schemas.openxmlformats.org/officeDocument/2006/relationships/image" Target="../media/image33.png"/><Relationship Id="rId7" Type="http://schemas.openxmlformats.org/officeDocument/2006/relationships/hyperlink" Target="mailto:health@nacn.or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hyperlink" Target="mailto:pamela@impactnetworkni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97AA-97AE-4886-AFEB-46DFB2F2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16408"/>
            <a:ext cx="9143999" cy="90943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NICHI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E574C-50CA-4A4D-A50F-2FBD89CB8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932635"/>
            <a:ext cx="9143999" cy="1334125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8</a:t>
            </a:r>
            <a:r>
              <a:rPr lang="en-US" sz="27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ANNUAL CONFERENCE</a:t>
            </a:r>
          </a:p>
          <a:p>
            <a:pPr algn="ctr"/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Wednesday 12</a:t>
            </a:r>
            <a:r>
              <a:rPr lang="en-US" sz="27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February 2020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8B193-C865-4AC4-9AF4-25EBD0F2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272" y="1494224"/>
            <a:ext cx="4351824" cy="11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4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6601F5-13C1-4FC4-9561-E4F9EC44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70" y="4203032"/>
            <a:ext cx="2684998" cy="1736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75242-69FB-42CB-B185-867BC8D5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32" y="365126"/>
            <a:ext cx="7121979" cy="492123"/>
          </a:xfrm>
        </p:spPr>
        <p:txBody>
          <a:bodyPr>
            <a:normAutofit fontScale="90000"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Communities Improving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02359-70DB-47DF-A09F-248ECB28C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32" y="1398679"/>
            <a:ext cx="6767443" cy="3319669"/>
          </a:xfrm>
        </p:spPr>
        <p:txBody>
          <a:bodyPr>
            <a:normAutofit/>
          </a:bodyPr>
          <a:lstStyle/>
          <a:p>
            <a:r>
              <a:rPr lang="en-GB" sz="2700" b="1" dirty="0">
                <a:latin typeface="Arial" pitchFamily="34" charset="0"/>
                <a:cs typeface="Arial" pitchFamily="34" charset="0"/>
              </a:rPr>
              <a:t>Aim </a:t>
            </a:r>
          </a:p>
          <a:p>
            <a:pPr marL="0" indent="0">
              <a:lnSpc>
                <a:spcPct val="120000"/>
              </a:lnSpc>
              <a:spcBef>
                <a:spcPts val="450"/>
              </a:spcBef>
              <a:buNone/>
            </a:pPr>
            <a:r>
              <a:rPr lang="en-GB" sz="2700" b="1" dirty="0">
                <a:latin typeface="Arial" pitchFamily="34" charset="0"/>
                <a:cs typeface="Arial" pitchFamily="34" charset="0"/>
              </a:rPr>
              <a:t>‘to support communities who have identified a local health and social well-being need or who are aspiring to work towards addressing health and social wellbeing issues’.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B817D-579F-4A72-922E-45425A701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6376"/>
          <a:stretch/>
        </p:blipFill>
        <p:spPr>
          <a:xfrm>
            <a:off x="2173619" y="992439"/>
            <a:ext cx="2814397" cy="767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6B6B4-CD79-49E7-8118-D8EC3CA6FC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6308" r="5437" b="12231"/>
          <a:stretch/>
        </p:blipFill>
        <p:spPr>
          <a:xfrm>
            <a:off x="7003097" y="2654968"/>
            <a:ext cx="899228" cy="15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F6A7-3FB7-4C8E-8DFA-9FB72188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14" y="264681"/>
            <a:ext cx="7202456" cy="51330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NICHI Model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F674B1-5DFE-4B69-8DC9-54D90FAC0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37" b="8546"/>
          <a:stretch>
            <a:fillRect/>
          </a:stretch>
        </p:blipFill>
        <p:spPr>
          <a:xfrm>
            <a:off x="149088" y="777986"/>
            <a:ext cx="7598309" cy="49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9395-9096-4991-BA99-B5D79BE5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85896" cy="774245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Model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8B95C-5592-49EC-A3EF-1C6C5B4EC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Ballyclare Women’s Group </a:t>
            </a:r>
          </a:p>
          <a:p>
            <a:pPr marL="0" indent="0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-Art and Craft workshop &amp; Self-Care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Carrickfergus Cornerstones </a:t>
            </a:r>
          </a:p>
          <a:p>
            <a:pPr marL="0" indent="0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-Physical Activity &amp; Winter Wellbeing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21C62-EE70-4806-8EF9-CCB96AC1B8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1561" y="681037"/>
            <a:ext cx="2006774" cy="1505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DA5EB-E861-4E34-8793-4012DC0503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3128" y="3409333"/>
            <a:ext cx="2006774" cy="19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9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65E0-12C8-45B9-AA7B-341EA114A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5F8FFA-2FC9-4447-AB7F-B7B5CF11FF0C}"/>
              </a:ext>
            </a:extLst>
          </p:cNvPr>
          <p:cNvSpPr/>
          <p:nvPr/>
        </p:nvSpPr>
        <p:spPr>
          <a:xfrm>
            <a:off x="314323" y="1741714"/>
            <a:ext cx="5985847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Pomeroy Men’s Shed</a:t>
            </a:r>
          </a:p>
          <a:p>
            <a:r>
              <a:rPr lang="en-US" sz="2700" dirty="0">
                <a:latin typeface="Arial" pitchFamily="34" charset="0"/>
                <a:cs typeface="Arial" pitchFamily="34" charset="0"/>
              </a:rPr>
              <a:t>-Physical &amp; Mental Wellbeing</a:t>
            </a:r>
          </a:p>
          <a:p>
            <a:endParaRPr lang="en-US" sz="2700" dirty="0">
              <a:latin typeface="Arial" pitchFamily="34" charset="0"/>
              <a:cs typeface="Arial" pitchFamily="34" charset="0"/>
            </a:endParaRPr>
          </a:p>
          <a:p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marL="428625" indent="-428625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Knocknagin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Hall Committee</a:t>
            </a:r>
          </a:p>
          <a:p>
            <a:r>
              <a:rPr lang="en-US" sz="2700" dirty="0">
                <a:latin typeface="Arial" pitchFamily="34" charset="0"/>
                <a:cs typeface="Arial" pitchFamily="34" charset="0"/>
              </a:rPr>
              <a:t>-Physical Activity &amp; Healthy Eating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8" name="Picture 17" descr="A picture containing outdoor, grass, chair, table&#10;&#10;Description automatically generated">
            <a:extLst>
              <a:ext uri="{FF2B5EF4-FFF2-40B4-BE49-F238E27FC236}">
                <a16:creationId xmlns:a16="http://schemas.microsoft.com/office/drawing/2014/main" id="{80062A80-86A0-4933-9F0E-41758E4C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7037" b="18272"/>
          <a:stretch/>
        </p:blipFill>
        <p:spPr>
          <a:xfrm>
            <a:off x="5312730" y="1416360"/>
            <a:ext cx="2630211" cy="1587823"/>
          </a:xfrm>
          <a:prstGeom prst="rect">
            <a:avLst/>
          </a:prstGeom>
        </p:spPr>
      </p:pic>
      <p:pic>
        <p:nvPicPr>
          <p:cNvPr id="16" name="Picture 15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C4C8FF2B-050A-411E-85AF-EEF51D326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34074" r="25370" b="53333"/>
          <a:stretch/>
        </p:blipFill>
        <p:spPr>
          <a:xfrm>
            <a:off x="5306431" y="595849"/>
            <a:ext cx="1193800" cy="647700"/>
          </a:xfrm>
          <a:prstGeom prst="rect">
            <a:avLst/>
          </a:prstGeom>
        </p:spPr>
      </p:pic>
      <p:pic>
        <p:nvPicPr>
          <p:cNvPr id="20" name="Picture 19" descr="A person sitting at a table&#10;&#10;Description automatically generated">
            <a:extLst>
              <a:ext uri="{FF2B5EF4-FFF2-40B4-BE49-F238E27FC236}">
                <a16:creationId xmlns:a16="http://schemas.microsoft.com/office/drawing/2014/main" id="{9015D85C-B4CD-4FEC-908A-046E7DA24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-1976" r="13750" b="4688"/>
          <a:stretch/>
        </p:blipFill>
        <p:spPr>
          <a:xfrm>
            <a:off x="5727388" y="3323325"/>
            <a:ext cx="2261223" cy="187837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763A825-C246-9F49-A75C-16598B06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397551"/>
            <a:ext cx="4485896" cy="774245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Model Groups</a:t>
            </a:r>
          </a:p>
        </p:txBody>
      </p:sp>
    </p:spTree>
    <p:extLst>
      <p:ext uri="{BB962C8B-B14F-4D97-AF65-F5344CB8AC3E}">
        <p14:creationId xmlns:p14="http://schemas.microsoft.com/office/powerpoint/2010/main" val="376525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9293-1106-4977-A735-65C943E4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62E5E9-47E2-4F7D-9A7C-55E6BA09210F}"/>
              </a:ext>
            </a:extLst>
          </p:cNvPr>
          <p:cNvSpPr/>
          <p:nvPr/>
        </p:nvSpPr>
        <p:spPr>
          <a:xfrm>
            <a:off x="508000" y="2305051"/>
            <a:ext cx="6350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Group</a:t>
            </a:r>
          </a:p>
          <a:p>
            <a:r>
              <a:rPr lang="en-US" sz="2700" dirty="0">
                <a:latin typeface="Arial" pitchFamily="34" charset="0"/>
                <a:cs typeface="Arial" pitchFamily="34" charset="0"/>
              </a:rPr>
              <a:t>-Physical &amp; Mental Wellbeing</a:t>
            </a:r>
          </a:p>
          <a:p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marL="428625" indent="-428625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Group</a:t>
            </a:r>
          </a:p>
          <a:p>
            <a:r>
              <a:rPr lang="en-US" sz="2700" dirty="0">
                <a:latin typeface="Arial" pitchFamily="34" charset="0"/>
                <a:cs typeface="Arial" pitchFamily="34" charset="0"/>
              </a:rPr>
              <a:t>-Physical Activity &amp; Healthy Eating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6E9740-1585-7441-9063-26CA3BFB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85896" cy="774245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Model Groups</a:t>
            </a:r>
          </a:p>
        </p:txBody>
      </p:sp>
    </p:spTree>
    <p:extLst>
      <p:ext uri="{BB962C8B-B14F-4D97-AF65-F5344CB8AC3E}">
        <p14:creationId xmlns:p14="http://schemas.microsoft.com/office/powerpoint/2010/main" val="65034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5AD0-BF5D-41A2-B41F-A223E547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33879"/>
            <a:ext cx="6447501" cy="4532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Health Alliance </a:t>
            </a: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www.healthallianceni.com</a:t>
            </a:r>
            <a:b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6D620-8BB6-4956-B059-FF1CCFE5A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1" y="1791529"/>
            <a:ext cx="7991060" cy="3705527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To provide a mechanism for community, voluntary and statutory sectors to:</a:t>
            </a:r>
          </a:p>
          <a:p>
            <a:pPr lvl="1"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network, </a:t>
            </a:r>
          </a:p>
          <a:p>
            <a:pPr lvl="1"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share information and best practice, </a:t>
            </a:r>
          </a:p>
          <a:p>
            <a:pPr lvl="1"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engage in evidence based health improvement, </a:t>
            </a:r>
          </a:p>
          <a:p>
            <a:pPr lvl="1"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access training and capacity building opportunities and </a:t>
            </a:r>
          </a:p>
          <a:p>
            <a:pPr lvl="1"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contribute to shaping the health improvement agenda</a:t>
            </a:r>
          </a:p>
          <a:p>
            <a:pPr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Provides a central location for all health improvement related information </a:t>
            </a:r>
          </a:p>
          <a:p>
            <a:pPr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Serves as an interactive platform to enable information exchange     between community, voluntary and statutory sectors</a:t>
            </a:r>
          </a:p>
          <a:p>
            <a:pPr>
              <a:spcBef>
                <a:spcPts val="90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Currently 287 members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5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5A0AA8-42F0-4BCD-B270-C1D892002BD0}"/>
              </a:ext>
            </a:extLst>
          </p:cNvPr>
          <p:cNvSpPr txBox="1"/>
          <p:nvPr/>
        </p:nvSpPr>
        <p:spPr>
          <a:xfrm>
            <a:off x="256584" y="365518"/>
            <a:ext cx="668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Sign up today to our Health Alliance website:  </a:t>
            </a:r>
            <a:r>
              <a:rPr lang="en-US" sz="2400" b="1" dirty="0">
                <a:solidFill>
                  <a:srgbClr val="0000CC"/>
                </a:solidFill>
              </a:rPr>
              <a:t>http://healthallianceni.com</a:t>
            </a:r>
            <a:r>
              <a:rPr lang="en-US" sz="2400" dirty="0">
                <a:solidFill>
                  <a:srgbClr val="0000CC"/>
                </a:solidFill>
              </a:rPr>
              <a:t>/   </a:t>
            </a:r>
          </a:p>
        </p:txBody>
      </p:sp>
      <p:pic>
        <p:nvPicPr>
          <p:cNvPr id="13" name="Content Placeholder 7" descr="NICHI Health Alliance | Networks Involving Communities in Health Improvement - Google Chrom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4" y="1408650"/>
            <a:ext cx="6516934" cy="3630608"/>
          </a:xfrm>
        </p:spPr>
      </p:pic>
      <p:sp>
        <p:nvSpPr>
          <p:cNvPr id="14" name="Right Arrow 13"/>
          <p:cNvSpPr/>
          <p:nvPr/>
        </p:nvSpPr>
        <p:spPr>
          <a:xfrm rot="14693842">
            <a:off x="4402902" y="2593189"/>
            <a:ext cx="1512254" cy="431180"/>
          </a:xfrm>
          <a:prstGeom prst="rightArrow">
            <a:avLst>
              <a:gd name="adj1" fmla="val 18874"/>
              <a:gd name="adj2" fmla="val 55139"/>
            </a:avLst>
          </a:prstGeom>
          <a:gradFill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CB13A-729B-9646-894D-F140119B3C2A}"/>
              </a:ext>
            </a:extLst>
          </p:cNvPr>
          <p:cNvSpPr/>
          <p:nvPr/>
        </p:nvSpPr>
        <p:spPr>
          <a:xfrm>
            <a:off x="5335776" y="3334933"/>
            <a:ext cx="2699657" cy="2496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75439" y="3429000"/>
            <a:ext cx="2420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Sign up to become a member </a:t>
            </a:r>
          </a:p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for free and receive a regular e-zine with Health and well being info &amp; events across Northern Locality area</a:t>
            </a:r>
          </a:p>
        </p:txBody>
      </p:sp>
    </p:spTree>
    <p:extLst>
      <p:ext uri="{BB962C8B-B14F-4D97-AF65-F5344CB8AC3E}">
        <p14:creationId xmlns:p14="http://schemas.microsoft.com/office/powerpoint/2010/main" val="1716567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1B99-D118-43A2-90AC-C0D04712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46" y="350661"/>
            <a:ext cx="7202456" cy="50658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Highlights 19/20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EF2F5-2631-43A6-8B60-349145B4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20" y="1021191"/>
            <a:ext cx="8422856" cy="274459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US" sz="8400" dirty="0">
                <a:latin typeface="Arial" pitchFamily="34" charset="0"/>
                <a:cs typeface="Arial" pitchFamily="34" charset="0"/>
              </a:rPr>
              <a:t>Facilitated two Social Model Of Health Training Workshops </a:t>
            </a:r>
          </a:p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GB" sz="8400" dirty="0">
                <a:latin typeface="Arial" pitchFamily="34" charset="0"/>
                <a:cs typeface="Arial" pitchFamily="34" charset="0"/>
              </a:rPr>
              <a:t>Developed and Launched NICHI Model Tool Kit </a:t>
            </a:r>
          </a:p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GB" sz="8400" dirty="0">
                <a:latin typeface="Arial" pitchFamily="34" charset="0"/>
                <a:cs typeface="Arial" pitchFamily="34" charset="0"/>
              </a:rPr>
              <a:t>Worked with fifteen groups through the NICHI Model project</a:t>
            </a:r>
          </a:p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GB" sz="8400" dirty="0">
                <a:latin typeface="Arial" pitchFamily="34" charset="0"/>
                <a:cs typeface="Arial" pitchFamily="34" charset="0"/>
              </a:rPr>
              <a:t>Hosted Good Practice Visit to </a:t>
            </a:r>
            <a:r>
              <a:rPr lang="en-GB" sz="8400" dirty="0" err="1">
                <a:latin typeface="Arial" pitchFamily="34" charset="0"/>
                <a:cs typeface="Arial" pitchFamily="34" charset="0"/>
              </a:rPr>
              <a:t>Cloughmills</a:t>
            </a:r>
            <a:r>
              <a:rPr lang="en-GB" sz="8400" dirty="0">
                <a:latin typeface="Arial" pitchFamily="34" charset="0"/>
                <a:cs typeface="Arial" pitchFamily="34" charset="0"/>
              </a:rPr>
              <a:t> ‘Incredible Edibles’</a:t>
            </a:r>
          </a:p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GB" sz="8400" dirty="0">
                <a:latin typeface="Arial" pitchFamily="34" charset="0"/>
                <a:cs typeface="Arial" pitchFamily="34" charset="0"/>
              </a:rPr>
              <a:t>Hosted NICHI Model Networking Event </a:t>
            </a:r>
          </a:p>
          <a:p>
            <a:pPr>
              <a:lnSpc>
                <a:spcPct val="140000"/>
              </a:lnSpc>
              <a:spcBef>
                <a:spcPts val="450"/>
              </a:spcBef>
            </a:pPr>
            <a:r>
              <a:rPr lang="en-GB" sz="8400" dirty="0">
                <a:latin typeface="Arial" pitchFamily="34" charset="0"/>
                <a:cs typeface="Arial" pitchFamily="34" charset="0"/>
              </a:rPr>
              <a:t>Sent Health Related Info via Ezine to members every 2 weeks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6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BF31AB-F96E-43C1-A281-DBC57779E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351" y="1890920"/>
            <a:ext cx="2633954" cy="341906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111EA78-60A4-492B-88D7-7ED9E253E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16" y="1896684"/>
            <a:ext cx="2559973" cy="341329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27E36A3-9F68-5540-BA36-AA9858BE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85896" cy="774245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NICHI Model Groups</a:t>
            </a:r>
          </a:p>
        </p:txBody>
      </p:sp>
    </p:spTree>
    <p:extLst>
      <p:ext uri="{BB962C8B-B14F-4D97-AF65-F5344CB8AC3E}">
        <p14:creationId xmlns:p14="http://schemas.microsoft.com/office/powerpoint/2010/main" val="3374778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0491-BBA6-4FFD-BB26-3B4F5BFB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22" y="354281"/>
            <a:ext cx="6447501" cy="5029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NICHI Officers Contact Details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A1CD06-9D16-48E1-A811-3B3ECF22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16401" r="13040" b="16401"/>
          <a:stretch/>
        </p:blipFill>
        <p:spPr>
          <a:xfrm>
            <a:off x="5625477" y="1376281"/>
            <a:ext cx="418457" cy="3804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EE899-8153-4BF8-96F6-72A7953AE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50" y="1398144"/>
            <a:ext cx="380416" cy="38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09F4A3-E08D-418D-B947-C7847319C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t="17275" r="23269" b="23073"/>
          <a:stretch/>
        </p:blipFill>
        <p:spPr>
          <a:xfrm>
            <a:off x="5546470" y="1981986"/>
            <a:ext cx="576470" cy="663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F85AEE-60B5-4DDF-8534-2177E6ADE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15196" r="11184" b="15126"/>
          <a:stretch/>
        </p:blipFill>
        <p:spPr>
          <a:xfrm>
            <a:off x="6122940" y="1909228"/>
            <a:ext cx="865946" cy="7360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87015F-ED32-2D47-86ED-BBDB97CF4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630" y="3387197"/>
            <a:ext cx="2875840" cy="24741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42473-591C-4034-98E3-5974133C4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31" y="1312828"/>
            <a:ext cx="7944782" cy="371832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Veronica McKinley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Ballymena, Ballymoney, Larne and Moyle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T: 028 2177 2100 	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it-IT" sz="2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health@nacn.org</a:t>
            </a:r>
            <a:endParaRPr lang="it-IT" sz="2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7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it-IT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Anita Kelly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Magherafelt, Cookstown and Coleraine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M: 075 4063 5862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de-DE" sz="2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healthalliance@cwsan.org</a:t>
            </a:r>
            <a:endParaRPr lang="de-DE" sz="2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Pamela McCelland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Antrim, Newtownabbey and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Carrickfergus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T: 028 9447 8645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2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pamela@impactnetworkni.org</a:t>
            </a:r>
            <a:endParaRPr lang="en-US" sz="2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7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BC2986-B01B-4BD8-B023-E83237C228F6}"/>
              </a:ext>
            </a:extLst>
          </p:cNvPr>
          <p:cNvSpPr/>
          <p:nvPr/>
        </p:nvSpPr>
        <p:spPr>
          <a:xfrm>
            <a:off x="506895" y="1024568"/>
            <a:ext cx="787179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3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  <a:endParaRPr lang="en-GB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9.30 am 		Registration and Refreshments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 am		Welcome &amp; Entertainment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10.30 am		Keynote Speaker: Department Of Health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11.00 am		Comfort Break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11.10 am		Orbit Dance Group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11.20 am 		Arts Care Workshop 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noon		NICHI update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12.10 pm		Q&amp;A 	Evaluation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12.20 pm		Closing Remarks</a:t>
            </a:r>
          </a:p>
          <a:p>
            <a:pPr marL="1028700" indent="-1028700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12.30 pm		Lunch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7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BF72-A13E-47CC-A19D-CA913D47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 &amp; A Session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384E0-57F2-41AA-B6D3-6CBD60E7A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659DD-CFD6-4A62-8957-983235E154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309" y="2571750"/>
            <a:ext cx="371475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C38AA-3DCA-43D1-94C3-E57E24BC5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27" y="2165627"/>
            <a:ext cx="1468623" cy="19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0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4AA4-CDA2-4F4A-A248-9D493175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9AD8-F23D-4CA8-B98A-F8D800BD3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365125"/>
            <a:ext cx="6447501" cy="3944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b="1" dirty="0">
                <a:latin typeface="Arial" pitchFamily="34" charset="0"/>
                <a:cs typeface="Arial" pitchFamily="34" charset="0"/>
              </a:rPr>
              <a:t>Closing Remarks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24348-0FB3-47F1-90B7-BD4E1BE6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472727"/>
            <a:ext cx="3497469" cy="2339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0A7C0-FD7A-4693-A385-79A8E148B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>
          <a:xfrm>
            <a:off x="4347102" y="2532262"/>
            <a:ext cx="2137159" cy="2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259ED-425D-405E-A45A-E4348852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03" y="1875235"/>
            <a:ext cx="7202456" cy="32468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latin typeface="Arial" pitchFamily="34" charset="0"/>
                <a:cs typeface="Arial" pitchFamily="34" charset="0"/>
              </a:rPr>
              <a:t>Remember to complete and return Evaluation Forms 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latin typeface="Arial" pitchFamily="34" charset="0"/>
                <a:cs typeface="Arial" pitchFamily="34" charset="0"/>
              </a:rPr>
              <a:t>Enjoy your LUNCH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latin typeface="Arial" pitchFamily="34" charset="0"/>
                <a:cs typeface="Arial" pitchFamily="34" charset="0"/>
              </a:rPr>
              <a:t>Safe Home!</a:t>
            </a:r>
          </a:p>
          <a:p>
            <a:pPr marL="0" indent="0">
              <a:buNone/>
            </a:pPr>
            <a:endParaRPr lang="en-US" sz="3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D1066-03A2-418C-A555-0421D7E0D4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497782"/>
            <a:ext cx="1490702" cy="502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B0151-B4C6-4631-9933-919ED04BE9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02" y="5497056"/>
            <a:ext cx="1281829" cy="503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8E6A5-830E-4667-95C3-C53E708CAD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601" t="20488" r="10902" b="20320"/>
          <a:stretch>
            <a:fillRect/>
          </a:stretch>
        </p:blipFill>
        <p:spPr>
          <a:xfrm>
            <a:off x="5625477" y="5500929"/>
            <a:ext cx="1232523" cy="49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D5330-99D7-4D39-8EC8-BC5BA1AC29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8801" b="11488"/>
          <a:stretch>
            <a:fillRect/>
          </a:stretch>
        </p:blipFill>
        <p:spPr>
          <a:xfrm>
            <a:off x="3104964" y="5504805"/>
            <a:ext cx="1281830" cy="495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34739-E0B6-42BF-8ECC-43BD302BB1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9672" b="22788"/>
          <a:stretch>
            <a:fillRect/>
          </a:stretch>
        </p:blipFill>
        <p:spPr>
          <a:xfrm>
            <a:off x="1862827" y="5500930"/>
            <a:ext cx="1281827" cy="49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BECF9-185D-4762-8B28-C5E3A85630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3903" y="5520846"/>
            <a:ext cx="1445773" cy="479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8936A-C4DB-4E5D-97A1-C29212C8E1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53" y="4251422"/>
            <a:ext cx="1521495" cy="1241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8FD7C9-5C2F-45E6-BEB1-2446225CA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09" y="3661100"/>
            <a:ext cx="864096" cy="5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342A-FE6D-4DF3-89EF-5828E039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9749"/>
            <a:ext cx="7454348" cy="1068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Welcome!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75D0B6-392F-4BF1-AEC1-027C6FD38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78" y="2777809"/>
            <a:ext cx="1756922" cy="1756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5BCAFC-6E05-41B7-851F-572C37288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45" y="2683828"/>
            <a:ext cx="2536151" cy="21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69B2-7C81-41E5-9266-27977F40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4C2433-A05C-4806-8D2E-F7350DD69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13" y="1035898"/>
            <a:ext cx="3232958" cy="4182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0496A-5CBB-4998-A17D-6DAEC896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26181" r="51706" b="8207"/>
          <a:stretch/>
        </p:blipFill>
        <p:spPr>
          <a:xfrm>
            <a:off x="4529269" y="941626"/>
            <a:ext cx="2165057" cy="2146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A46ADF-F792-40C8-B3F3-575EAFD61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5" t="29714" r="4360" b="6098"/>
          <a:stretch/>
        </p:blipFill>
        <p:spPr>
          <a:xfrm>
            <a:off x="4529269" y="3199716"/>
            <a:ext cx="2165057" cy="2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3BDCCC1-05B9-8F48-8790-FD265EED8D4D}"/>
              </a:ext>
            </a:extLst>
          </p:cNvPr>
          <p:cNvSpPr txBox="1">
            <a:spLocks/>
          </p:cNvSpPr>
          <p:nvPr/>
        </p:nvSpPr>
        <p:spPr>
          <a:xfrm>
            <a:off x="457200" y="314793"/>
            <a:ext cx="8229600" cy="824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Housekeeping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FF5CE6-8AA9-4B46-A00C-EC2F0EBDF5E3}"/>
              </a:ext>
            </a:extLst>
          </p:cNvPr>
          <p:cNvSpPr/>
          <p:nvPr/>
        </p:nvSpPr>
        <p:spPr>
          <a:xfrm>
            <a:off x="521757" y="1528998"/>
            <a:ext cx="75608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Refreshments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Toilets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Fire Exit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Mobile Phones – Silent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Loop System </a:t>
            </a:r>
          </a:p>
          <a:p>
            <a:pPr>
              <a:spcBef>
                <a:spcPts val="1200"/>
              </a:spcBef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	– Turn Hearing Aids to ‘T’ coil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3A0E0D-A907-334E-8871-41C96E48A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b="17772"/>
          <a:stretch/>
        </p:blipFill>
        <p:spPr>
          <a:xfrm rot="10800000" flipH="1" flipV="1">
            <a:off x="2954006" y="2318120"/>
            <a:ext cx="1299125" cy="638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03933E-6645-E041-867C-F6F555F74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34493" r="4492" b="34203"/>
          <a:stretch/>
        </p:blipFill>
        <p:spPr>
          <a:xfrm>
            <a:off x="4192774" y="2938508"/>
            <a:ext cx="2143847" cy="730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2123CB-8575-CF47-B8E7-114AA475A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r="11498"/>
          <a:stretch/>
        </p:blipFill>
        <p:spPr>
          <a:xfrm>
            <a:off x="6720238" y="3303706"/>
            <a:ext cx="1037334" cy="14682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9EF311-1221-5D4E-9828-16FAA20EF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48" y="4843880"/>
            <a:ext cx="720098" cy="9702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0AE94D-D0D9-F14D-8ADC-4D0319D26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51" y="1253004"/>
            <a:ext cx="890742" cy="9302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910610-56FB-4385-9AE0-B833B4D4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18" y="540423"/>
            <a:ext cx="7202456" cy="402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300" b="1" dirty="0">
                <a:latin typeface="Arial" pitchFamily="34" charset="0"/>
                <a:cs typeface="Arial" pitchFamily="34" charset="0"/>
              </a:rPr>
              <a:t>Keynote Speakers </a:t>
            </a:r>
          </a:p>
          <a:p>
            <a:pPr marL="0" indent="0">
              <a:buNone/>
            </a:pPr>
            <a:endParaRPr lang="en-GB" sz="675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err="1">
                <a:latin typeface="Arial" pitchFamily="34" charset="0"/>
                <a:cs typeface="Arial" pitchFamily="34" charset="0"/>
              </a:rPr>
              <a:t>Caolan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 Laverty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, Deputy Principal Statistician, </a:t>
            </a:r>
          </a:p>
          <a:p>
            <a:pPr marL="0" indent="0"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Public Health, Information and Research Branch, </a:t>
            </a:r>
          </a:p>
          <a:p>
            <a:pPr marL="0" indent="0"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Department of Health </a:t>
            </a:r>
          </a:p>
          <a:p>
            <a:pPr marL="0" indent="0">
              <a:buNone/>
            </a:pPr>
            <a:endParaRPr lang="en-GB" sz="675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Dolores Palmer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, Deputy Principal, Health </a:t>
            </a:r>
          </a:p>
          <a:p>
            <a:pPr marL="0" indent="0"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Development Policy Branch, </a:t>
            </a:r>
          </a:p>
          <a:p>
            <a:pPr marL="0" indent="0"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Department of Health</a:t>
            </a: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597DBA-D233-4651-AB15-A303BA0B14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r="11842"/>
          <a:stretch/>
        </p:blipFill>
        <p:spPr>
          <a:xfrm>
            <a:off x="6844714" y="3738808"/>
            <a:ext cx="1537286" cy="19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0DC7B4-7DDE-4B25-AB60-2017E3B7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40" y="2686507"/>
            <a:ext cx="2983871" cy="3285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78303-9F02-446E-B4F7-4F834C7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7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Arts Care Workshop</a:t>
            </a:r>
            <a:br>
              <a:rPr lang="en-GB" sz="3600" dirty="0">
                <a:latin typeface="Arial" pitchFamily="34" charset="0"/>
                <a:cs typeface="Arial" pitchFamily="34" charset="0"/>
              </a:rPr>
            </a:b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12594-DF62-4C87-BF53-6147BAE9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2" y="1360944"/>
            <a:ext cx="6447501" cy="1550141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Arial" pitchFamily="34" charset="0"/>
                <a:cs typeface="Arial" pitchFamily="34" charset="0"/>
              </a:rPr>
              <a:t>Orbit Dance Performance</a:t>
            </a:r>
          </a:p>
          <a:p>
            <a:r>
              <a:rPr lang="en-US" sz="2700" b="1" dirty="0">
                <a:latin typeface="Arial" pitchFamily="34" charset="0"/>
                <a:cs typeface="Arial" pitchFamily="34" charset="0"/>
              </a:rPr>
              <a:t>Interactive Workshop</a:t>
            </a:r>
            <a:endParaRPr lang="en-GB" sz="27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E68F9F-9167-4F8C-8F0F-B465D764B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b="16791"/>
          <a:stretch/>
        </p:blipFill>
        <p:spPr>
          <a:xfrm>
            <a:off x="337531" y="3720743"/>
            <a:ext cx="3121683" cy="17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4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5C9C-DD5D-4932-8541-40A47881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402" y="1945704"/>
            <a:ext cx="6447501" cy="2741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Networks Involving Communities In Health Improvement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 NICHI Update</a:t>
            </a:r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F96AA-B8E0-47A8-8749-98C47BB90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799" y="558288"/>
            <a:ext cx="3681013" cy="961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471A4E-86BA-4A33-A154-CF1E3911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9" y="3813105"/>
            <a:ext cx="1958080" cy="1575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3677FA-99C6-4379-BD45-41AC18F7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8" y="337733"/>
            <a:ext cx="1448958" cy="1832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9F15CA-AD42-5C4E-905F-3BF518A9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120" y="3563256"/>
            <a:ext cx="2762095" cy="23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6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649155-FC80-4722-A17C-C01909E1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2" b="14017"/>
          <a:stretch/>
        </p:blipFill>
        <p:spPr>
          <a:xfrm>
            <a:off x="6415835" y="3715300"/>
            <a:ext cx="2028787" cy="638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8BE66-AEA0-4334-A824-FC717BC2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73" y="220614"/>
            <a:ext cx="4399841" cy="737329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Aim - NICHI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A810E-5CB1-48ED-A74E-47BA2488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30" y="1003911"/>
            <a:ext cx="6330241" cy="334948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GB" sz="2100" b="1" dirty="0">
                <a:latin typeface="Arial" pitchFamily="34" charset="0"/>
                <a:cs typeface="Arial" pitchFamily="34" charset="0"/>
              </a:rPr>
              <a:t>To strengthen links between PHA and local communities in order to support local communities,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GB" sz="2100" b="1" dirty="0">
                <a:latin typeface="Arial" pitchFamily="34" charset="0"/>
                <a:cs typeface="Arial" pitchFamily="34" charset="0"/>
              </a:rPr>
              <a:t>through a community development approach,              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GB" sz="2100" b="1" dirty="0">
                <a:latin typeface="Arial" pitchFamily="34" charset="0"/>
                <a:cs typeface="Arial" pitchFamily="34" charset="0"/>
              </a:rPr>
              <a:t>to address health and social wellbeing issues and reduce health inequalities through :</a:t>
            </a:r>
          </a:p>
          <a:p>
            <a:pPr marL="300038" lvl="1">
              <a:lnSpc>
                <a:spcPct val="120000"/>
              </a:lnSpc>
              <a:spcBef>
                <a:spcPts val="450"/>
              </a:spcBef>
            </a:pPr>
            <a:r>
              <a:rPr lang="en-GB" sz="1950" b="1" dirty="0">
                <a:latin typeface="Arial" pitchFamily="34" charset="0"/>
                <a:cs typeface="Arial" pitchFamily="34" charset="0"/>
              </a:rPr>
              <a:t>signposting,  </a:t>
            </a:r>
          </a:p>
          <a:p>
            <a:pPr marL="300038" lvl="1">
              <a:lnSpc>
                <a:spcPct val="120000"/>
              </a:lnSpc>
              <a:spcBef>
                <a:spcPts val="450"/>
              </a:spcBef>
            </a:pPr>
            <a:r>
              <a:rPr lang="en-GB" sz="1950" b="1" dirty="0">
                <a:latin typeface="Arial" pitchFamily="34" charset="0"/>
                <a:cs typeface="Arial" pitchFamily="34" charset="0"/>
              </a:rPr>
              <a:t>building capacity and</a:t>
            </a:r>
          </a:p>
          <a:p>
            <a:pPr marL="300038" lvl="1">
              <a:lnSpc>
                <a:spcPct val="120000"/>
              </a:lnSpc>
              <a:spcBef>
                <a:spcPts val="450"/>
              </a:spcBef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strengthening local accountability to                                       develop healthy, sustainable communities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F10159-B992-4E31-94B9-00A553B4E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r="10303"/>
          <a:stretch/>
        </p:blipFill>
        <p:spPr>
          <a:xfrm>
            <a:off x="6322182" y="4540843"/>
            <a:ext cx="2216094" cy="13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17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</TotalTime>
  <Words>570</Words>
  <Application>Microsoft Macintosh PowerPoint</Application>
  <PresentationFormat>On-screen Show (4:3)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NICHI Conference</vt:lpstr>
      <vt:lpstr>PowerPoint Presentation</vt:lpstr>
      <vt:lpstr>Welcome!</vt:lpstr>
      <vt:lpstr> </vt:lpstr>
      <vt:lpstr>PowerPoint Presentation</vt:lpstr>
      <vt:lpstr>PowerPoint Presentation</vt:lpstr>
      <vt:lpstr>Arts Care Workshop </vt:lpstr>
      <vt:lpstr>PowerPoint Presentation</vt:lpstr>
      <vt:lpstr>Aim - NICHI Project </vt:lpstr>
      <vt:lpstr>Communities Improving Health </vt:lpstr>
      <vt:lpstr>NICHI Model </vt:lpstr>
      <vt:lpstr>NICHI Model Groups</vt:lpstr>
      <vt:lpstr>NICHI Model Groups</vt:lpstr>
      <vt:lpstr>NICHI Model Groups</vt:lpstr>
      <vt:lpstr>Health Alliance www.healthallianceni.com  </vt:lpstr>
      <vt:lpstr>PowerPoint Presentation</vt:lpstr>
      <vt:lpstr>NICHI Highlights 19/20    </vt:lpstr>
      <vt:lpstr>NICHI Model Groups</vt:lpstr>
      <vt:lpstr>NICHI Officers Contact Details   </vt:lpstr>
      <vt:lpstr>Q &amp; A Session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</dc:creator>
  <cp:lastModifiedBy>Charlene Devine</cp:lastModifiedBy>
  <cp:revision>93</cp:revision>
  <cp:lastPrinted>2019-02-27T14:53:20Z</cp:lastPrinted>
  <dcterms:created xsi:type="dcterms:W3CDTF">2017-11-20T12:36:33Z</dcterms:created>
  <dcterms:modified xsi:type="dcterms:W3CDTF">2020-05-05T15:30:08Z</dcterms:modified>
</cp:coreProperties>
</file>